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68" r:id="rId4"/>
    <p:sldId id="258" r:id="rId5"/>
    <p:sldId id="259" r:id="rId6"/>
    <p:sldId id="262" r:id="rId7"/>
    <p:sldId id="261" r:id="rId8"/>
    <p:sldId id="263" r:id="rId9"/>
    <p:sldId id="264" r:id="rId10"/>
    <p:sldId id="265" r:id="rId11"/>
    <p:sldId id="266" r:id="rId12"/>
    <p:sldId id="267" r:id="rId1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02" d="100"/>
          <a:sy n="102" d="100"/>
        </p:scale>
        <p:origin x="-462"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D9B415A7-9D83-4D9C-8BF4-8AB3526C0E43}"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4E7C441-EE2C-4704-8647-2570C7FC2991}" type="slidenum">
              <a:rPr lang="ar-SA" smtClean="0"/>
              <a:t>‹#›</a:t>
            </a:fld>
            <a:endParaRPr lang="ar-SA"/>
          </a:p>
        </p:txBody>
      </p:sp>
    </p:spTree>
    <p:extLst>
      <p:ext uri="{BB962C8B-B14F-4D97-AF65-F5344CB8AC3E}">
        <p14:creationId xmlns:p14="http://schemas.microsoft.com/office/powerpoint/2010/main" val="2703706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D9B415A7-9D83-4D9C-8BF4-8AB3526C0E43}"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4E7C441-EE2C-4704-8647-2570C7FC2991}" type="slidenum">
              <a:rPr lang="ar-SA" smtClean="0"/>
              <a:t>‹#›</a:t>
            </a:fld>
            <a:endParaRPr lang="ar-SA"/>
          </a:p>
        </p:txBody>
      </p:sp>
    </p:spTree>
    <p:extLst>
      <p:ext uri="{BB962C8B-B14F-4D97-AF65-F5344CB8AC3E}">
        <p14:creationId xmlns:p14="http://schemas.microsoft.com/office/powerpoint/2010/main" val="2455179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D9B415A7-9D83-4D9C-8BF4-8AB3526C0E43}"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4E7C441-EE2C-4704-8647-2570C7FC2991}" type="slidenum">
              <a:rPr lang="ar-SA" smtClean="0"/>
              <a:t>‹#›</a:t>
            </a:fld>
            <a:endParaRPr lang="ar-SA"/>
          </a:p>
        </p:txBody>
      </p:sp>
    </p:spTree>
    <p:extLst>
      <p:ext uri="{BB962C8B-B14F-4D97-AF65-F5344CB8AC3E}">
        <p14:creationId xmlns:p14="http://schemas.microsoft.com/office/powerpoint/2010/main" val="769787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D9B415A7-9D83-4D9C-8BF4-8AB3526C0E43}"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4E7C441-EE2C-4704-8647-2570C7FC2991}" type="slidenum">
              <a:rPr lang="ar-SA" smtClean="0"/>
              <a:t>‹#›</a:t>
            </a:fld>
            <a:endParaRPr lang="ar-SA"/>
          </a:p>
        </p:txBody>
      </p:sp>
    </p:spTree>
    <p:extLst>
      <p:ext uri="{BB962C8B-B14F-4D97-AF65-F5344CB8AC3E}">
        <p14:creationId xmlns:p14="http://schemas.microsoft.com/office/powerpoint/2010/main" val="2591160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D9B415A7-9D83-4D9C-8BF4-8AB3526C0E43}"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4E7C441-EE2C-4704-8647-2570C7FC2991}" type="slidenum">
              <a:rPr lang="ar-SA" smtClean="0"/>
              <a:t>‹#›</a:t>
            </a:fld>
            <a:endParaRPr lang="ar-SA"/>
          </a:p>
        </p:txBody>
      </p:sp>
    </p:spTree>
    <p:extLst>
      <p:ext uri="{BB962C8B-B14F-4D97-AF65-F5344CB8AC3E}">
        <p14:creationId xmlns:p14="http://schemas.microsoft.com/office/powerpoint/2010/main" val="4014371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D9B415A7-9D83-4D9C-8BF4-8AB3526C0E43}"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4E7C441-EE2C-4704-8647-2570C7FC2991}" type="slidenum">
              <a:rPr lang="ar-SA" smtClean="0"/>
              <a:t>‹#›</a:t>
            </a:fld>
            <a:endParaRPr lang="ar-SA"/>
          </a:p>
        </p:txBody>
      </p:sp>
    </p:spTree>
    <p:extLst>
      <p:ext uri="{BB962C8B-B14F-4D97-AF65-F5344CB8AC3E}">
        <p14:creationId xmlns:p14="http://schemas.microsoft.com/office/powerpoint/2010/main" val="169908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D9B415A7-9D83-4D9C-8BF4-8AB3526C0E43}" type="datetimeFigureOut">
              <a:rPr lang="ar-SA" smtClean="0"/>
              <a:t>05/10/1443</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A4E7C441-EE2C-4704-8647-2570C7FC2991}" type="slidenum">
              <a:rPr lang="ar-SA" smtClean="0"/>
              <a:t>‹#›</a:t>
            </a:fld>
            <a:endParaRPr lang="ar-SA"/>
          </a:p>
        </p:txBody>
      </p:sp>
    </p:spTree>
    <p:extLst>
      <p:ext uri="{BB962C8B-B14F-4D97-AF65-F5344CB8AC3E}">
        <p14:creationId xmlns:p14="http://schemas.microsoft.com/office/powerpoint/2010/main" val="465702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D9B415A7-9D83-4D9C-8BF4-8AB3526C0E43}" type="datetimeFigureOut">
              <a:rPr lang="ar-SA" smtClean="0"/>
              <a:t>05/10/1443</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A4E7C441-EE2C-4704-8647-2570C7FC2991}" type="slidenum">
              <a:rPr lang="ar-SA" smtClean="0"/>
              <a:t>‹#›</a:t>
            </a:fld>
            <a:endParaRPr lang="ar-SA"/>
          </a:p>
        </p:txBody>
      </p:sp>
    </p:spTree>
    <p:extLst>
      <p:ext uri="{BB962C8B-B14F-4D97-AF65-F5344CB8AC3E}">
        <p14:creationId xmlns:p14="http://schemas.microsoft.com/office/powerpoint/2010/main" val="573298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9B415A7-9D83-4D9C-8BF4-8AB3526C0E43}" type="datetimeFigureOut">
              <a:rPr lang="ar-SA" smtClean="0"/>
              <a:t>05/10/1443</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A4E7C441-EE2C-4704-8647-2570C7FC2991}" type="slidenum">
              <a:rPr lang="ar-SA" smtClean="0"/>
              <a:t>‹#›</a:t>
            </a:fld>
            <a:endParaRPr lang="ar-SA"/>
          </a:p>
        </p:txBody>
      </p:sp>
    </p:spTree>
    <p:extLst>
      <p:ext uri="{BB962C8B-B14F-4D97-AF65-F5344CB8AC3E}">
        <p14:creationId xmlns:p14="http://schemas.microsoft.com/office/powerpoint/2010/main" val="2271556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9B415A7-9D83-4D9C-8BF4-8AB3526C0E43}"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4E7C441-EE2C-4704-8647-2570C7FC2991}" type="slidenum">
              <a:rPr lang="ar-SA" smtClean="0"/>
              <a:t>‹#›</a:t>
            </a:fld>
            <a:endParaRPr lang="ar-SA"/>
          </a:p>
        </p:txBody>
      </p:sp>
    </p:spTree>
    <p:extLst>
      <p:ext uri="{BB962C8B-B14F-4D97-AF65-F5344CB8AC3E}">
        <p14:creationId xmlns:p14="http://schemas.microsoft.com/office/powerpoint/2010/main" val="2890743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9B415A7-9D83-4D9C-8BF4-8AB3526C0E43}"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4E7C441-EE2C-4704-8647-2570C7FC2991}" type="slidenum">
              <a:rPr lang="ar-SA" smtClean="0"/>
              <a:t>‹#›</a:t>
            </a:fld>
            <a:endParaRPr lang="ar-SA"/>
          </a:p>
        </p:txBody>
      </p:sp>
    </p:spTree>
    <p:extLst>
      <p:ext uri="{BB962C8B-B14F-4D97-AF65-F5344CB8AC3E}">
        <p14:creationId xmlns:p14="http://schemas.microsoft.com/office/powerpoint/2010/main" val="3015379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9B415A7-9D83-4D9C-8BF4-8AB3526C0E43}" type="datetimeFigureOut">
              <a:rPr lang="ar-SA" smtClean="0"/>
              <a:t>05/10/1443</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4E7C441-EE2C-4704-8647-2570C7FC2991}" type="slidenum">
              <a:rPr lang="ar-SA" smtClean="0"/>
              <a:t>‹#›</a:t>
            </a:fld>
            <a:endParaRPr lang="ar-SA"/>
          </a:p>
        </p:txBody>
      </p:sp>
    </p:spTree>
    <p:extLst>
      <p:ext uri="{BB962C8B-B14F-4D97-AF65-F5344CB8AC3E}">
        <p14:creationId xmlns:p14="http://schemas.microsoft.com/office/powerpoint/2010/main" val="36116220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1676400" y="914400"/>
            <a:ext cx="5638800" cy="2765425"/>
          </a:xfrm>
        </p:spPr>
        <p:txBody>
          <a:bodyPr>
            <a:normAutofit fontScale="90000"/>
          </a:bodyPr>
          <a:lstStyle/>
          <a:p>
            <a:r>
              <a:rPr lang="ar-SA" dirty="0" smtClean="0"/>
              <a:t>انتاج خضر/ثاني تربة</a:t>
            </a:r>
            <a:br>
              <a:rPr lang="ar-SA" dirty="0" smtClean="0"/>
            </a:br>
            <a:r>
              <a:rPr lang="ar-SA" dirty="0" smtClean="0"/>
              <a:t>المحاضرة </a:t>
            </a:r>
            <a:r>
              <a:rPr lang="ar-SA" dirty="0" smtClean="0"/>
              <a:t>ا</a:t>
            </a:r>
            <a:r>
              <a:rPr lang="ar-IQ" dirty="0" err="1" smtClean="0"/>
              <a:t>لاولى</a:t>
            </a:r>
            <a:r>
              <a:rPr lang="ar-IQ" dirty="0" smtClean="0"/>
              <a:t> </a:t>
            </a:r>
            <a:br>
              <a:rPr lang="ar-IQ" dirty="0" smtClean="0"/>
            </a:br>
            <a:r>
              <a:rPr lang="ar-IQ" dirty="0" err="1" smtClean="0"/>
              <a:t>ا.د.ميسون</a:t>
            </a:r>
            <a:r>
              <a:rPr lang="ar-IQ" dirty="0" smtClean="0"/>
              <a:t> موسى كاظم </a:t>
            </a:r>
            <a:br>
              <a:rPr lang="ar-IQ" dirty="0" smtClean="0"/>
            </a:br>
            <a:r>
              <a:rPr lang="ar-IQ" dirty="0" smtClean="0"/>
              <a:t>قسم البستنة وهندسة </a:t>
            </a:r>
            <a:r>
              <a:rPr lang="ar-IQ" dirty="0" err="1" smtClean="0"/>
              <a:t>الحداىق</a:t>
            </a:r>
            <a:r>
              <a:rPr lang="ar-IQ" smtClean="0"/>
              <a:t> </a:t>
            </a:r>
            <a:endParaRPr lang="ar-SA" dirty="0"/>
          </a:p>
        </p:txBody>
      </p:sp>
      <p:sp>
        <p:nvSpPr>
          <p:cNvPr id="3" name="عنوان فرعي 2"/>
          <p:cNvSpPr>
            <a:spLocks noGrp="1"/>
          </p:cNvSpPr>
          <p:nvPr>
            <p:ph type="subTitle" idx="1"/>
          </p:nvPr>
        </p:nvSpPr>
        <p:spPr/>
        <p:txBody>
          <a:bodyPr/>
          <a:lstStyle/>
          <a:p>
            <a:r>
              <a:rPr lang="ar-SA" dirty="0">
                <a:solidFill>
                  <a:srgbClr val="FF0000"/>
                </a:solidFill>
              </a:rPr>
              <a:t>العوامل المؤثرة على انتاج محاصيل الخضر</a:t>
            </a:r>
          </a:p>
        </p:txBody>
      </p:sp>
    </p:spTree>
    <p:extLst>
      <p:ext uri="{BB962C8B-B14F-4D97-AF65-F5344CB8AC3E}">
        <p14:creationId xmlns:p14="http://schemas.microsoft.com/office/powerpoint/2010/main" val="3295286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76200" y="0"/>
            <a:ext cx="8915400" cy="6629400"/>
          </a:xfrm>
          <a:blipFill>
            <a:blip r:embed="rId2"/>
            <a:tile tx="0" ty="0" sx="100000" sy="100000" flip="none" algn="tl"/>
          </a:blipFill>
        </p:spPr>
        <p:txBody>
          <a:bodyPr>
            <a:normAutofit lnSpcReduction="10000"/>
          </a:bodyPr>
          <a:lstStyle/>
          <a:p>
            <a:r>
              <a:rPr lang="ar-SA" b="1" dirty="0"/>
              <a:t>3 – الرطوبة الجوية :</a:t>
            </a:r>
            <a:endParaRPr lang="ar-SA" dirty="0"/>
          </a:p>
          <a:p>
            <a:r>
              <a:rPr lang="ar-SA" dirty="0"/>
              <a:t>يقصد بالرطوبة الجوية بخار الماء وكميته الموجودة في الجو وتلعب الرطوبة الجوية دورا كبيرا في سرعة العمليات </a:t>
            </a:r>
            <a:r>
              <a:rPr lang="ar-SA" dirty="0" err="1"/>
              <a:t>الفسلجية</a:t>
            </a:r>
            <a:r>
              <a:rPr lang="ar-SA" dirty="0"/>
              <a:t> داخل النبات بسبب تأثيرها على معدل سرعة النتح حيث ان النبات يقوم بامتصاص قطرات الماء الناتجة من الضباب وبالتالي زيادة المحتوى المائي داخل النبات .</a:t>
            </a:r>
          </a:p>
          <a:p>
            <a:r>
              <a:rPr lang="ar-SA" dirty="0"/>
              <a:t>كما ان الرطوبة الجوية تحد من نمو بعض اصناف الفاكهة لنفس النوع حيث وجد ان بعض اصناف النخيل تحتاج الى رطوبة منخفضة بينما تحتاج اصناف اخرى الى رطوبة جوية مرتفعة ، ووجد ان الثمار النامية في المناطق قليلة الرطوبة الجوية تكون قليلة الحجم وانخفاض نسبة العصير في الثمار وزيادة نسبة الحموضة فيها ، كما ان النباتات النامية في المناطق ذات الرطوبة الجوية المرتفعة تكون اكثر اصابة بالآفات مثل حشرة البق الدقيقي في الرمان والتين .</a:t>
            </a:r>
          </a:p>
          <a:p>
            <a:endParaRPr lang="ar-SA" dirty="0"/>
          </a:p>
        </p:txBody>
      </p:sp>
    </p:spTree>
    <p:extLst>
      <p:ext uri="{BB962C8B-B14F-4D97-AF65-F5344CB8AC3E}">
        <p14:creationId xmlns:p14="http://schemas.microsoft.com/office/powerpoint/2010/main" val="3916211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0" y="76200"/>
            <a:ext cx="9144000" cy="65532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lnSpcReduction="10000"/>
          </a:bodyPr>
          <a:lstStyle/>
          <a:p>
            <a:r>
              <a:rPr lang="ar-SA" dirty="0"/>
              <a:t>4 – </a:t>
            </a:r>
            <a:r>
              <a:rPr lang="ar-SA" b="1" dirty="0"/>
              <a:t>الامطار </a:t>
            </a:r>
            <a:r>
              <a:rPr lang="ar-SA" dirty="0"/>
              <a:t>:</a:t>
            </a:r>
          </a:p>
          <a:p>
            <a:r>
              <a:rPr lang="ar-SA" dirty="0"/>
              <a:t>تعتبر الامطار مصدرا جيدا لري الكثير من المحاصيل البستنية لان مياه الامطار تكون عذبة وتحتوي على نسبة من النتروجين الجوي ، وتؤثر الامطار على نمو النبات من خلال :</a:t>
            </a:r>
          </a:p>
          <a:p>
            <a:r>
              <a:rPr lang="ar-SA" dirty="0"/>
              <a:t>أ- الامطار قد تغسل مواد الرش المستخدمة لمكافحة </a:t>
            </a:r>
            <a:r>
              <a:rPr lang="ar-SA" dirty="0" err="1"/>
              <a:t>الافات</a:t>
            </a:r>
            <a:r>
              <a:rPr lang="ar-SA" dirty="0"/>
              <a:t/>
            </a:r>
            <a:br>
              <a:rPr lang="ar-SA" dirty="0"/>
            </a:br>
            <a:r>
              <a:rPr lang="ar-SA" dirty="0"/>
              <a:t>ب-تحدث تلف ميكانيكي للأزهار وحبوب اللقاح فتقلل من التلقيح</a:t>
            </a:r>
            <a:br>
              <a:rPr lang="ar-SA" dirty="0"/>
            </a:br>
            <a:r>
              <a:rPr lang="ar-SA" dirty="0"/>
              <a:t>ت- قد تؤدي الى زيادة الرطوبة الجوية مما يسبب زيادة الاصابة بالآفات.</a:t>
            </a:r>
          </a:p>
          <a:p>
            <a:r>
              <a:rPr lang="ar-SA" b="1" dirty="0"/>
              <a:t>5 – الرياح :</a:t>
            </a:r>
            <a:endParaRPr lang="ar-SA" dirty="0"/>
          </a:p>
          <a:p>
            <a:r>
              <a:rPr lang="ar-SA" dirty="0"/>
              <a:t>تعد الرياح من العوامل البيئية التي لها تأثير واضح على زراعة المحاصيل البستنية خاصة المزروعة في الاماكن المكشوفة حيث تكون عرضة لهبوب الرياح القوية وقد تسبب اضرارا شديدة للنبات تقسم الى ثلاثة اضرار هي :</a:t>
            </a:r>
          </a:p>
          <a:p>
            <a:endParaRPr lang="ar-SA" dirty="0"/>
          </a:p>
        </p:txBody>
      </p:sp>
    </p:spTree>
    <p:extLst>
      <p:ext uri="{BB962C8B-B14F-4D97-AF65-F5344CB8AC3E}">
        <p14:creationId xmlns:p14="http://schemas.microsoft.com/office/powerpoint/2010/main" val="29276953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381000" y="-914400"/>
            <a:ext cx="8229600" cy="533400"/>
          </a:xfrm>
          <a:blipFill>
            <a:blip r:embed="rId2"/>
            <a:tile tx="0" ty="0" sx="100000" sy="100000" flip="none" algn="tl"/>
          </a:blipFill>
        </p:spPr>
        <p:txBody>
          <a:bodyPr>
            <a:normAutofit fontScale="90000"/>
          </a:bodyPr>
          <a:lstStyle/>
          <a:p>
            <a:endParaRPr lang="ar-SA" dirty="0"/>
          </a:p>
        </p:txBody>
      </p:sp>
      <p:sp>
        <p:nvSpPr>
          <p:cNvPr id="3" name="عنصر نائب للمحتوى 2"/>
          <p:cNvSpPr>
            <a:spLocks noGrp="1"/>
          </p:cNvSpPr>
          <p:nvPr>
            <p:ph idx="1"/>
          </p:nvPr>
        </p:nvSpPr>
        <p:spPr/>
        <p:txBody>
          <a:bodyPr>
            <a:normAutofit fontScale="77500" lnSpcReduction="20000"/>
          </a:bodyPr>
          <a:lstStyle/>
          <a:p>
            <a:r>
              <a:rPr lang="ar-SA" dirty="0"/>
              <a:t> – </a:t>
            </a:r>
            <a:r>
              <a:rPr lang="ar-SA" b="1" dirty="0"/>
              <a:t>الاضرار الميكانيكية </a:t>
            </a:r>
            <a:r>
              <a:rPr lang="ar-SA" dirty="0"/>
              <a:t>:</a:t>
            </a:r>
          </a:p>
          <a:p>
            <a:r>
              <a:rPr lang="ar-SA" dirty="0"/>
              <a:t>تؤدي الرياح القوية الى تساقط الاوراق  والأزهار وكسر الافرع المحملة بالثمار وقد تسبب احيانا في اقتلاع الاشجار خاصة في الترب المفككة .</a:t>
            </a:r>
          </a:p>
          <a:p>
            <a:r>
              <a:rPr lang="ar-SA" dirty="0"/>
              <a:t>ب- </a:t>
            </a:r>
            <a:r>
              <a:rPr lang="ar-SA" b="1" dirty="0"/>
              <a:t>الاضرار </a:t>
            </a:r>
            <a:r>
              <a:rPr lang="ar-SA" b="1" dirty="0" err="1"/>
              <a:t>الفسلجية</a:t>
            </a:r>
            <a:r>
              <a:rPr lang="ar-SA" b="1" dirty="0"/>
              <a:t> </a:t>
            </a:r>
            <a:r>
              <a:rPr lang="ar-SA" dirty="0"/>
              <a:t>:</a:t>
            </a:r>
          </a:p>
          <a:p>
            <a:r>
              <a:rPr lang="ar-SA" dirty="0"/>
              <a:t>تؤدي الرياح الشديدة الى زيادة معدل النتح والتبخر</a:t>
            </a:r>
          </a:p>
          <a:p>
            <a:r>
              <a:rPr lang="ar-SA" b="1" dirty="0"/>
              <a:t>ج – اضرار تعرية التربة :</a:t>
            </a:r>
            <a:endParaRPr lang="ar-SA" dirty="0"/>
          </a:p>
          <a:p>
            <a:r>
              <a:rPr lang="ar-SA" dirty="0"/>
              <a:t>تقوم الرياح الشديدة بتفكيك حبيبات التربة ونقلها من مكان الى اخر كما تسبب جفاف التربة وبالتالي ذبول النبات .</a:t>
            </a:r>
          </a:p>
          <a:p>
            <a:r>
              <a:rPr lang="ar-SA" b="1" dirty="0"/>
              <a:t>فوائد الرياح :</a:t>
            </a:r>
            <a:endParaRPr lang="ar-SA" dirty="0"/>
          </a:p>
          <a:p>
            <a:r>
              <a:rPr lang="ar-SA"/>
              <a:t>أ – زيادة فرصة التلقيح الخلطي ( النخيل والفستق والجوز )</a:t>
            </a:r>
            <a:br>
              <a:rPr lang="ar-SA"/>
            </a:br>
            <a:r>
              <a:rPr lang="ar-SA"/>
              <a:t>ب – تقلل من حركة وطيران الحشرات الضارة</a:t>
            </a:r>
            <a:br>
              <a:rPr lang="ar-SA"/>
            </a:br>
            <a:r>
              <a:rPr lang="ar-SA"/>
              <a:t>ج – تجديد الهواء حول النبات وبالتالي ازالة الغازات الضارة لنمو النبات</a:t>
            </a:r>
          </a:p>
          <a:p>
            <a:endParaRPr lang="ar-SA"/>
          </a:p>
        </p:txBody>
      </p:sp>
    </p:spTree>
    <p:extLst>
      <p:ext uri="{BB962C8B-B14F-4D97-AF65-F5344CB8AC3E}">
        <p14:creationId xmlns:p14="http://schemas.microsoft.com/office/powerpoint/2010/main" val="24897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609600"/>
            <a:ext cx="8229600" cy="381000"/>
          </a:xfrm>
        </p:spPr>
        <p:txBody>
          <a:bodyPr>
            <a:normAutofit fontScale="90000"/>
          </a:bodyPr>
          <a:lstStyle/>
          <a:p>
            <a:endParaRPr lang="ar-SA" b="1" dirty="0"/>
          </a:p>
        </p:txBody>
      </p:sp>
      <p:sp>
        <p:nvSpPr>
          <p:cNvPr id="3" name="عنصر نائب للمحتوى 2"/>
          <p:cNvSpPr>
            <a:spLocks noGrp="1"/>
          </p:cNvSpPr>
          <p:nvPr>
            <p:ph idx="1"/>
          </p:nvPr>
        </p:nvSpPr>
        <p:spPr>
          <a:xfrm>
            <a:off x="0" y="0"/>
            <a:ext cx="9144000" cy="7010400"/>
          </a:xfrm>
          <a:blipFill>
            <a:blip r:embed="rId2"/>
            <a:tile tx="0" ty="0" sx="100000" sy="100000" flip="none" algn="tl"/>
          </a:blipFill>
        </p:spPr>
        <p:txBody>
          <a:bodyPr>
            <a:noAutofit/>
          </a:bodyPr>
          <a:lstStyle/>
          <a:p>
            <a:r>
              <a:rPr lang="ar-SA" sz="2000" b="1" dirty="0"/>
              <a:t>الطقس :</a:t>
            </a:r>
          </a:p>
          <a:p>
            <a:r>
              <a:rPr lang="ar-SA" sz="2000" dirty="0"/>
              <a:t>عوامل الطقس المختلفة من حرارة ، ورطوبة وفترة ضوئية تؤثر على نباتات الخضر في مراحل نموها المختلفة .</a:t>
            </a:r>
            <a:br>
              <a:rPr lang="ar-SA" sz="2000" dirty="0"/>
            </a:br>
            <a:r>
              <a:rPr lang="ar-SA" sz="2000" dirty="0"/>
              <a:t>مثلا : </a:t>
            </a:r>
            <a:r>
              <a:rPr lang="ar-SA" sz="2000" dirty="0" err="1"/>
              <a:t>إرتفاع</a:t>
            </a:r>
            <a:r>
              <a:rPr lang="ar-SA" sz="2000" dirty="0"/>
              <a:t> درجة الحرارة يزيد من مرارة الخس وتخشب جذور </a:t>
            </a:r>
            <a:r>
              <a:rPr lang="ar-SA" sz="2000" dirty="0" smtClean="0"/>
              <a:t>الجزر </a:t>
            </a:r>
            <a:r>
              <a:rPr lang="ar-SA" sz="2000" dirty="0"/>
              <a:t>واصفرار لون الطماطم </a:t>
            </a:r>
            <a:r>
              <a:rPr lang="ar-SA" sz="2000" dirty="0" err="1"/>
              <a:t>وإنخفاضها</a:t>
            </a:r>
            <a:r>
              <a:rPr lang="ar-SA" sz="2000" dirty="0"/>
              <a:t> يؤدي إلى وجود اللون البني في القرنبيط واللون البنفسجي في الفلفل وبعض أصناف الفاصوليا .</a:t>
            </a:r>
            <a:br>
              <a:rPr lang="ar-SA" sz="2000" dirty="0"/>
            </a:br>
            <a:r>
              <a:rPr lang="ar-SA" sz="2000" dirty="0" err="1"/>
              <a:t>وإرتفاع</a:t>
            </a:r>
            <a:r>
              <a:rPr lang="ar-SA" sz="2000" dirty="0"/>
              <a:t> الرطوبة النسبية في الجو يقلل من اضرار الحرارة المرتفعة علي بعض المحاصيل الخضر مثل ( </a:t>
            </a:r>
            <a:r>
              <a:rPr lang="ar-SA" sz="2000" dirty="0" err="1"/>
              <a:t>الفاصوليا،والطماطم</a:t>
            </a:r>
            <a:r>
              <a:rPr lang="ar-SA" sz="2000" dirty="0"/>
              <a:t> )</a:t>
            </a:r>
            <a:br>
              <a:rPr lang="ar-SA" sz="2000" dirty="0"/>
            </a:br>
            <a:r>
              <a:rPr lang="ar-SA" sz="2000" dirty="0"/>
              <a:t>أما طول النهار يظهر </a:t>
            </a:r>
            <a:r>
              <a:rPr lang="ar-SA" sz="2000" dirty="0" err="1"/>
              <a:t>تأثيرة</a:t>
            </a:r>
            <a:r>
              <a:rPr lang="ar-SA" sz="2000" dirty="0"/>
              <a:t> واضحا في تحديد موعد الأزهار والنضج كما يؤثر على تكوين الأبصال والدرنات ومثال على ذلك كلما زاد طول النهار كلما كبر حجم فصوص الثوم وطالت فترة النمو الخضري في الخضراوات الورقية .</a:t>
            </a:r>
          </a:p>
          <a:p>
            <a:r>
              <a:rPr lang="ar-SA" sz="2000" b="1" dirty="0"/>
              <a:t> التربة :</a:t>
            </a:r>
          </a:p>
          <a:p>
            <a:r>
              <a:rPr lang="ar-SA" sz="2000" dirty="0"/>
              <a:t>اختيار نوع التربة عامل يؤثر في نجاح زراعة نباتات الخضر وعلى كمية المحصول الناتج منها وتعتبر الأراضي الصفراء الخفيفة والثقيلة أنسب أنواع الأراضي لزراعة الخضر .</a:t>
            </a:r>
          </a:p>
          <a:p>
            <a:r>
              <a:rPr lang="ar-SA" sz="2000" b="1" dirty="0"/>
              <a:t>الملوحة :</a:t>
            </a:r>
          </a:p>
          <a:p>
            <a:r>
              <a:rPr lang="ar-SA" sz="2000" dirty="0"/>
              <a:t>والمقصود بها نسبة الأملاح الذائبة في التربة وماء الري وأكثر هذه الأملاح ضررا هي كلوريد وسلفات وبيكربونات الصوديوم والمغنيسيوم وقد قسمت نباتات الخضر من حيث مقاومتها للملوحة إلى ثلاث مجموعات كالتالي : -</a:t>
            </a:r>
            <a:br>
              <a:rPr lang="ar-SA" sz="2000" dirty="0"/>
            </a:br>
            <a:r>
              <a:rPr lang="ar-SA" sz="2000" dirty="0"/>
              <a:t>1- نباتات حساسة للملوحة وتشمل ( الفاصوليا ، الكرفس ، الفجل ، البطيخ )</a:t>
            </a:r>
            <a:br>
              <a:rPr lang="ar-SA" sz="2000" dirty="0"/>
            </a:br>
            <a:r>
              <a:rPr lang="ar-SA" sz="2000" dirty="0"/>
              <a:t>2- نباتات متوسطة التحمل للملوحة وهي ( الشمام ، الخيار ، البسلة ، البصل ، الثوم ، </a:t>
            </a:r>
            <a:r>
              <a:rPr lang="ar-SA" sz="2000" dirty="0" err="1"/>
              <a:t>الكوسة</a:t>
            </a:r>
            <a:r>
              <a:rPr lang="ar-SA" sz="2000" dirty="0"/>
              <a:t> ، الفلفل ، الخس ، الجزر ، الكرنب الطماطم )</a:t>
            </a:r>
            <a:br>
              <a:rPr lang="ar-SA" sz="2000" dirty="0"/>
            </a:br>
            <a:r>
              <a:rPr lang="ar-SA" sz="2000" dirty="0" smtClean="0"/>
              <a:t>.</a:t>
            </a:r>
          </a:p>
          <a:p>
            <a:endParaRPr lang="ar-SA" sz="2000" dirty="0"/>
          </a:p>
        </p:txBody>
      </p:sp>
    </p:spTree>
    <p:extLst>
      <p:ext uri="{BB962C8B-B14F-4D97-AF65-F5344CB8AC3E}">
        <p14:creationId xmlns:p14="http://schemas.microsoft.com/office/powerpoint/2010/main" val="127009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1066800"/>
            <a:ext cx="8229600" cy="533400"/>
          </a:xfrm>
        </p:spPr>
        <p:txBody>
          <a:bodyPr>
            <a:normAutofit fontScale="90000"/>
          </a:bodyPr>
          <a:lstStyle/>
          <a:p>
            <a:endParaRPr lang="ar-SA" dirty="0"/>
          </a:p>
        </p:txBody>
      </p:sp>
      <p:sp>
        <p:nvSpPr>
          <p:cNvPr id="3" name="عنصر نائب للمحتوى 2"/>
          <p:cNvSpPr>
            <a:spLocks noGrp="1"/>
          </p:cNvSpPr>
          <p:nvPr>
            <p:ph idx="1"/>
          </p:nvPr>
        </p:nvSpPr>
        <p:spPr>
          <a:xfrm>
            <a:off x="0" y="76200"/>
            <a:ext cx="9144000" cy="6049963"/>
          </a:xfrm>
        </p:spPr>
        <p:txBody>
          <a:bodyPr>
            <a:noAutofit/>
          </a:bodyPr>
          <a:lstStyle/>
          <a:p>
            <a:r>
              <a:rPr lang="ar-SA" sz="2000" dirty="0"/>
              <a:t>3- نباتات تتحمل الملوحة وتشمل ( السبانخ ، </a:t>
            </a:r>
            <a:r>
              <a:rPr lang="ar-SA" sz="2000" dirty="0" err="1"/>
              <a:t>الإسبرجس</a:t>
            </a:r>
            <a:r>
              <a:rPr lang="ar-SA" sz="2000" dirty="0"/>
              <a:t> ، البنجر ، اللوبيا ، الخبازي ، السلق ، الجزر </a:t>
            </a:r>
            <a:r>
              <a:rPr lang="ar-SA" sz="2000" dirty="0" smtClean="0"/>
              <a:t>البلدي</a:t>
            </a:r>
            <a:endParaRPr lang="ar-SA" sz="2000" dirty="0"/>
          </a:p>
          <a:p>
            <a:r>
              <a:rPr lang="ar-SA" sz="2000" b="1" dirty="0"/>
              <a:t>الري :</a:t>
            </a:r>
          </a:p>
          <a:p>
            <a:r>
              <a:rPr lang="ar-SA" sz="2000" dirty="0"/>
              <a:t>تختلف نباتات الخضر من ناحية تحملها للعطش واحتياجاتها للماء من نبات لآخر</a:t>
            </a:r>
            <a:endParaRPr lang="ar-SA" sz="2000" b="1" dirty="0" smtClean="0"/>
          </a:p>
          <a:p>
            <a:r>
              <a:rPr lang="ar-SA" sz="2000" b="1" dirty="0" smtClean="0"/>
              <a:t>فمثلا </a:t>
            </a:r>
            <a:r>
              <a:rPr lang="ar-SA" sz="2000" b="1" dirty="0"/>
              <a:t>: النباتات سطحية الجذور مثل -</a:t>
            </a:r>
            <a:r>
              <a:rPr lang="ar-SA" sz="2000" dirty="0"/>
              <a:t/>
            </a:r>
            <a:br>
              <a:rPr lang="ar-SA" sz="2000" dirty="0"/>
            </a:br>
            <a:r>
              <a:rPr lang="ar-SA" sz="2000" dirty="0"/>
              <a:t>الكرنب ، القرنبيط ، </a:t>
            </a:r>
            <a:r>
              <a:rPr lang="ar-SA" sz="2000" dirty="0" err="1"/>
              <a:t>الكوسة</a:t>
            </a:r>
            <a:r>
              <a:rPr lang="ar-SA" sz="2000" dirty="0"/>
              <a:t> ، الثوم ، الخس ، البصل ، البقدونس ، البطاطس ، الفجل ، السبانخ .</a:t>
            </a:r>
            <a:br>
              <a:rPr lang="ar-SA" sz="2000" dirty="0"/>
            </a:br>
            <a:r>
              <a:rPr lang="ar-SA" sz="2000" dirty="0"/>
              <a:t>أكثر احتياجا للماء من النباتات متعمقة الجذور مثل ( القرع العسلي ، البطاطا الحلوة ، </a:t>
            </a:r>
            <a:r>
              <a:rPr lang="ar-SA" sz="2000" dirty="0" smtClean="0"/>
              <a:t>الطماطم) </a:t>
            </a:r>
            <a:r>
              <a:rPr lang="ar-SA" sz="2000" dirty="0"/>
              <a:t>.</a:t>
            </a:r>
            <a:r>
              <a:rPr lang="ar-SA" sz="2000" b="1" dirty="0"/>
              <a:t> </a:t>
            </a:r>
            <a:endParaRPr lang="ar-SA" sz="2000" dirty="0"/>
          </a:p>
          <a:p>
            <a:r>
              <a:rPr lang="ar-SA" sz="2000" b="1" dirty="0" smtClean="0"/>
              <a:t>منظمات </a:t>
            </a:r>
            <a:r>
              <a:rPr lang="ar-SA" sz="2000" b="1" dirty="0"/>
              <a:t>النمو النباتية :</a:t>
            </a:r>
          </a:p>
          <a:p>
            <a:r>
              <a:rPr lang="ar-SA" sz="2000" dirty="0"/>
              <a:t>وهي عبارة عن مواد عضوية تستخدم بكميات ضئيلة جدا لتعطى تأثيرات متشابهة للهرمونات الطبيعية التي يكونها النبات وهذه المنظمات تؤثر على إنتاج نباتات الخضر من النواحي التالية : -</a:t>
            </a:r>
            <a:br>
              <a:rPr lang="ar-SA" sz="2000" dirty="0"/>
            </a:br>
            <a:r>
              <a:rPr lang="ar-SA" sz="2000" dirty="0"/>
              <a:t>1- التحكم في نمو النبات إما بالتنشيط أو التعويق وفي مقاومة ظاهرة السيادة </a:t>
            </a:r>
            <a:r>
              <a:rPr lang="ar-SA" sz="2000" dirty="0" err="1"/>
              <a:t>القمية</a:t>
            </a:r>
            <a:r>
              <a:rPr lang="ar-SA" sz="2000" dirty="0"/>
              <a:t> في درنات البطاطس .</a:t>
            </a:r>
            <a:br>
              <a:rPr lang="ar-SA" sz="2000" dirty="0"/>
            </a:br>
            <a:r>
              <a:rPr lang="ar-SA" sz="2000" dirty="0"/>
              <a:t>2- التحكم في الإزهار والثمار</a:t>
            </a:r>
            <a:br>
              <a:rPr lang="ar-SA" sz="2000" dirty="0"/>
            </a:br>
            <a:r>
              <a:rPr lang="ar-SA" sz="2000" dirty="0"/>
              <a:t>3- التحكم في الثمار أثناء التخزين وذلك بخفض معدل التنفس في الثمار مما يطيل من صلاحيتها </a:t>
            </a:r>
            <a:r>
              <a:rPr lang="ar-SA" sz="2000" dirty="0" smtClean="0"/>
              <a:t>.</a:t>
            </a:r>
            <a:endParaRPr lang="ar-SA" sz="2000" dirty="0"/>
          </a:p>
        </p:txBody>
      </p:sp>
    </p:spTree>
    <p:extLst>
      <p:ext uri="{BB962C8B-B14F-4D97-AF65-F5344CB8AC3E}">
        <p14:creationId xmlns:p14="http://schemas.microsoft.com/office/powerpoint/2010/main" val="434776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304800"/>
          </a:xfrm>
        </p:spPr>
        <p:txBody>
          <a:bodyPr>
            <a:normAutofit fontScale="90000"/>
          </a:bodyPr>
          <a:lstStyle/>
          <a:p>
            <a:endParaRPr lang="ar-SA" dirty="0"/>
          </a:p>
        </p:txBody>
      </p:sp>
      <p:sp>
        <p:nvSpPr>
          <p:cNvPr id="3" name="عنصر نائب للمحتوى 2"/>
          <p:cNvSpPr>
            <a:spLocks noGrp="1"/>
          </p:cNvSpPr>
          <p:nvPr>
            <p:ph idx="1"/>
          </p:nvPr>
        </p:nvSpPr>
        <p:spPr/>
        <p:txBody>
          <a:bodyPr>
            <a:normAutofit fontScale="77500" lnSpcReduction="20000"/>
          </a:bodyPr>
          <a:lstStyle/>
          <a:p>
            <a:r>
              <a:rPr lang="ar-SA" dirty="0"/>
              <a:t>وكذلك الحال بالنسبة لنباتات الزينة المزهرة الحولية حيث قسمت الى حوليات شتوية وحوليات صيفية حسب احتياجاتها من درجات الحرارة الملائمة لنموها وتزهيرها.</a:t>
            </a:r>
          </a:p>
          <a:p>
            <a:r>
              <a:rPr lang="ar-SA" dirty="0"/>
              <a:t>ودرجات الحرارة تكون (عظمى وصغرى ومثالية) حيث ان لكل نبات درجة حرارة مثلى ينمو فيها ويؤدي وظائفه الحيوية بصورة جيدة ونشطة فإذا انخفضت الحرارة او ارتفعت عن هذا المعدل تؤدي الى عجز النبات عن اداء وظائفه بشكل صحيح مما يؤدي الى ضعف النبات وتدهوره ثم موته.</a:t>
            </a:r>
          </a:p>
          <a:p>
            <a:r>
              <a:rPr lang="ar-SA" dirty="0"/>
              <a:t>ففي حالة انخفاض درجات الحرارة عن معدلاتها المثالية لنمو النبات فإنها تؤثر تأثير ضار على نمو الازهار والثمار العاقدة وكذلك نمو الافرع الحديثة وقد تسبب تشقق قلف الاشجار وانجماد الماء داخل الخلايا وتقل قدرة جذور النبات على امتصاص المواد الغذائية من التربة.</a:t>
            </a:r>
          </a:p>
          <a:p>
            <a:endParaRPr lang="ar-SA" dirty="0"/>
          </a:p>
        </p:txBody>
      </p:sp>
    </p:spTree>
    <p:extLst>
      <p:ext uri="{BB962C8B-B14F-4D97-AF65-F5344CB8AC3E}">
        <p14:creationId xmlns:p14="http://schemas.microsoft.com/office/powerpoint/2010/main" val="1611474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7500" lnSpcReduction="20000"/>
          </a:bodyPr>
          <a:lstStyle/>
          <a:p>
            <a:r>
              <a:rPr lang="ar-SA" dirty="0"/>
              <a:t>ويمكن تقليل ضرر انخفاض درجات الحرارة من خلال استعمال الانواع والأصناف المقاومة للبرودة واستعمال التدفئة بوضع مواقد نفطية في البستان وزراعة </a:t>
            </a:r>
            <a:r>
              <a:rPr lang="ar-SA" dirty="0" err="1"/>
              <a:t>مصدات</a:t>
            </a:r>
            <a:r>
              <a:rPr lang="ar-SA" dirty="0"/>
              <a:t> الرياح لوقاية النباتات من هبوب الرياح القوية.</a:t>
            </a:r>
          </a:p>
          <a:p>
            <a:r>
              <a:rPr lang="ar-SA" dirty="0"/>
              <a:t>اما في حالة ارتفاع درجات الحرارة فإنها تؤدي الى زيادة معدل عمليتي النتح (فقدان الماء من النبات عن طريق الاجزاء الخضرية) والتبخر ( فقدان الماء من التربة ) مما يؤدي الى جفاف النبات وذبوله وموته ، كذلك تؤدي الحرارة العالية الى سقوط الازهار والثمار العاقدة حديثا نتيجة قلة العمليات </a:t>
            </a:r>
            <a:r>
              <a:rPr lang="ar-SA" dirty="0" err="1"/>
              <a:t>الفسلجية</a:t>
            </a:r>
            <a:r>
              <a:rPr lang="ar-SA" dirty="0"/>
              <a:t> في النبات وإصابة الثمار بمرض لفحة الشمس وقتل البراعم الزهرية وقلة نمو الجذور خاصة السطحية منها .</a:t>
            </a:r>
          </a:p>
          <a:p>
            <a:r>
              <a:rPr lang="ar-SA" dirty="0"/>
              <a:t>ويمكن تقليل ضرر الحرارة المرتفعة على نمو النبات من خلال زراعة النباتات تحت ظلال الاشجار العالية ( زراعة الحمضيات تحت اشجار النخيل ) كذلك زراعة </a:t>
            </a:r>
            <a:r>
              <a:rPr lang="ar-SA" dirty="0" err="1"/>
              <a:t>مصدات</a:t>
            </a:r>
            <a:r>
              <a:rPr lang="ar-SA" dirty="0"/>
              <a:t> الرياح لحماية النبات من هبوب الرياح الجافة الحارة وزراعة الاشجار متقاربة مع بعضها البعض كما يمكن طلاء جذوع الاشجار بمادة الجير لتقليل سقوط اشعة الشمس المباشرة </a:t>
            </a:r>
            <a:r>
              <a:rPr lang="ar-SA" dirty="0" smtClean="0"/>
              <a:t>.</a:t>
            </a:r>
            <a:endParaRPr lang="ar-SA" dirty="0"/>
          </a:p>
        </p:txBody>
      </p:sp>
    </p:spTree>
    <p:extLst>
      <p:ext uri="{BB962C8B-B14F-4D97-AF65-F5344CB8AC3E}">
        <p14:creationId xmlns:p14="http://schemas.microsoft.com/office/powerpoint/2010/main" val="1688264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457200" y="228600"/>
            <a:ext cx="8229600" cy="5897563"/>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92500" lnSpcReduction="20000"/>
          </a:bodyPr>
          <a:lstStyle/>
          <a:p>
            <a:r>
              <a:rPr lang="ar-SA" b="1" dirty="0"/>
              <a:t> – الضوء :</a:t>
            </a:r>
            <a:endParaRPr lang="ar-SA" dirty="0"/>
          </a:p>
          <a:p>
            <a:r>
              <a:rPr lang="ar-SA" dirty="0"/>
              <a:t>الشمس هي مصدر الضوء الذي تستقبله النباتات البستنية في صورة موجات ضوئية تختلف في اطوالها وكثافتها وفي طول مدة الاضاءة في اليوم الواحد وهو ما يتأثر به نمو وإنتاج النباتات البستنية ، وتؤثر شدة الضوء وكذلك مدته ونوعيته تأثيرا كبيرا على نمو النباتات والعمليات </a:t>
            </a:r>
            <a:r>
              <a:rPr lang="ar-SA" dirty="0" err="1"/>
              <a:t>الفسلجية</a:t>
            </a:r>
            <a:r>
              <a:rPr lang="ar-SA" dirty="0"/>
              <a:t> مثل انبات البذور وامتصاص العناصر الغذائية والتنفس والنتح والتركيب الضوئي وغيرها . ويلعب الضوء دورا كبيرا في تكوين المادة الخضراء ( </a:t>
            </a:r>
            <a:r>
              <a:rPr lang="ar-SA" dirty="0" err="1"/>
              <a:t>البلاستيدات</a:t>
            </a:r>
            <a:r>
              <a:rPr lang="ar-SA" dirty="0"/>
              <a:t> ) اللازمة لعملية صنع الغذاء ( التركيب الضوئي </a:t>
            </a:r>
            <a:r>
              <a:rPr lang="ar-SA"/>
              <a:t>) </a:t>
            </a:r>
            <a:r>
              <a:rPr lang="ar-SA" smtClean="0"/>
              <a:t>كما </a:t>
            </a:r>
            <a:r>
              <a:rPr lang="ar-SA" dirty="0"/>
              <a:t>انه ضروري لتكوين الهرمونات اللازمة للتزهير ( </a:t>
            </a:r>
            <a:r>
              <a:rPr lang="ar-SA" dirty="0" err="1"/>
              <a:t>الفلورجين</a:t>
            </a:r>
            <a:r>
              <a:rPr lang="ar-SA" dirty="0"/>
              <a:t> ) ، كما انه هام لتلوين الثمار لأنه يلعب دور هام في تكوين المواد </a:t>
            </a:r>
            <a:r>
              <a:rPr lang="ar-SA" dirty="0" err="1"/>
              <a:t>الكاربوهيدراتية</a:t>
            </a:r>
            <a:r>
              <a:rPr lang="ar-SA" dirty="0"/>
              <a:t> التي تتكون منها الصبغات المختلفة الملونة للثمار .</a:t>
            </a:r>
          </a:p>
          <a:p>
            <a:r>
              <a:rPr lang="ar-SA" dirty="0"/>
              <a:t>لقد تبين ان الضوء يؤثر على نمو المحاصيل البستنية من خلال طول الفترة الضوئية والكثافة الضوئية ونوع الضوء ….</a:t>
            </a:r>
          </a:p>
          <a:p>
            <a:endParaRPr lang="ar-SA" dirty="0"/>
          </a:p>
        </p:txBody>
      </p:sp>
    </p:spTree>
    <p:extLst>
      <p:ext uri="{BB962C8B-B14F-4D97-AF65-F5344CB8AC3E}">
        <p14:creationId xmlns:p14="http://schemas.microsoft.com/office/powerpoint/2010/main" val="2347981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blipFill>
            <a:blip r:embed="rId2"/>
            <a:tile tx="0" ty="0" sx="100000" sy="100000" flip="none" algn="tl"/>
          </a:blipFill>
        </p:spPr>
        <p:txBody>
          <a:bodyPr>
            <a:normAutofit fontScale="90000"/>
          </a:bodyPr>
          <a:lstStyle/>
          <a:p>
            <a:r>
              <a:rPr lang="ar-SA" dirty="0"/>
              <a:t>جدول يوضح تقسيم المحاصيل البستنية تبعا لاحتياجاتها من درجات </a:t>
            </a:r>
            <a:r>
              <a:rPr lang="ar-SA" dirty="0" smtClean="0"/>
              <a:t>الحرارة</a:t>
            </a:r>
            <a:endParaRPr lang="ar-SA" dirty="0"/>
          </a:p>
        </p:txBody>
      </p:sp>
      <p:sp>
        <p:nvSpPr>
          <p:cNvPr id="3" name="عنصر نائب للمحتوى 2"/>
          <p:cNvSpPr>
            <a:spLocks noGrp="1"/>
          </p:cNvSpPr>
          <p:nvPr>
            <p:ph idx="1"/>
          </p:nvPr>
        </p:nvSpPr>
        <p:spPr/>
        <p:txBody>
          <a:bodyPr/>
          <a:lstStyle/>
          <a:p>
            <a:endParaRPr lang="ar-SA"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447800"/>
            <a:ext cx="8915400" cy="5105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5054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62000"/>
            <a:ext cx="8229600" cy="533400"/>
          </a:xfrm>
        </p:spPr>
        <p:txBody>
          <a:bodyPr>
            <a:normAutofit fontScale="90000"/>
          </a:bodyPr>
          <a:lstStyle/>
          <a:p>
            <a:endParaRPr lang="ar-SA" dirty="0"/>
          </a:p>
        </p:txBody>
      </p:sp>
      <p:sp>
        <p:nvSpPr>
          <p:cNvPr id="3" name="عنصر نائب للمحتوى 2"/>
          <p:cNvSpPr>
            <a:spLocks noGrp="1"/>
          </p:cNvSpPr>
          <p:nvPr>
            <p:ph idx="1"/>
          </p:nvPr>
        </p:nvSpPr>
        <p:spPr>
          <a:xfrm>
            <a:off x="0" y="0"/>
            <a:ext cx="8991600" cy="63246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92500" lnSpcReduction="10000"/>
          </a:bodyPr>
          <a:lstStyle/>
          <a:p>
            <a:r>
              <a:rPr lang="ar-SA" b="1" dirty="0"/>
              <a:t>طول الفترة الضوئية :</a:t>
            </a:r>
            <a:endParaRPr lang="ar-SA" dirty="0"/>
          </a:p>
          <a:p>
            <a:r>
              <a:rPr lang="ar-SA" dirty="0"/>
              <a:t>هي استجابة النبات لطول الفترة الضوئية وتحوله من النمو الخضري الى النمو الزهري وبموجبه تقسم المحاصيل البستنية الى ثلاث مجاميع هي :</a:t>
            </a:r>
          </a:p>
          <a:p>
            <a:r>
              <a:rPr lang="ar-SA" b="1" dirty="0"/>
              <a:t>أ – نباتات النهار الطويل :</a:t>
            </a:r>
            <a:endParaRPr lang="ar-SA" dirty="0"/>
          </a:p>
          <a:p>
            <a:r>
              <a:rPr lang="ar-SA" dirty="0"/>
              <a:t>هي النباتات التي تزهر اذا تعرضت لفترة ضوئية تتراوح بين ( 14-16ساعة / يوم ) مثل الخس و ورد الجمال</a:t>
            </a:r>
          </a:p>
          <a:p>
            <a:r>
              <a:rPr lang="ar-SA" b="1" dirty="0"/>
              <a:t>ب – نباتات النهار القصير :</a:t>
            </a:r>
            <a:endParaRPr lang="ar-SA" dirty="0"/>
          </a:p>
          <a:p>
            <a:r>
              <a:rPr lang="ar-SA" dirty="0"/>
              <a:t>هي النباتات التي تزهر اذا تعرضت لفترة ضوئية تتراوح بين ( 10 – 14 ساعة / يوم ) مثل البطاطا و </a:t>
            </a:r>
            <a:r>
              <a:rPr lang="ar-SA" dirty="0" err="1"/>
              <a:t>الكاردينيا</a:t>
            </a:r>
            <a:endParaRPr lang="ar-SA" dirty="0"/>
          </a:p>
          <a:p>
            <a:r>
              <a:rPr lang="ar-SA" b="1" dirty="0"/>
              <a:t>ج – نباتات محايدة :</a:t>
            </a:r>
            <a:endParaRPr lang="ar-SA" dirty="0"/>
          </a:p>
          <a:p>
            <a:r>
              <a:rPr lang="ar-SA" dirty="0"/>
              <a:t>هي النباتات التي تزهر في مدى واسع من فترة الاضاءة مثل </a:t>
            </a:r>
            <a:r>
              <a:rPr lang="ar-SA" dirty="0" err="1"/>
              <a:t>الطماطة</a:t>
            </a:r>
            <a:r>
              <a:rPr lang="ar-SA" dirty="0"/>
              <a:t> </a:t>
            </a:r>
            <a:r>
              <a:rPr lang="ar-SA" dirty="0" err="1"/>
              <a:t>والزينيا</a:t>
            </a:r>
            <a:r>
              <a:rPr lang="ar-SA" dirty="0"/>
              <a:t> وأشجار الفاكهة</a:t>
            </a:r>
          </a:p>
          <a:p>
            <a:endParaRPr lang="ar-SA" dirty="0"/>
          </a:p>
        </p:txBody>
      </p:sp>
    </p:spTree>
    <p:extLst>
      <p:ext uri="{BB962C8B-B14F-4D97-AF65-F5344CB8AC3E}">
        <p14:creationId xmlns:p14="http://schemas.microsoft.com/office/powerpoint/2010/main" val="2526767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609600"/>
            <a:ext cx="8229600" cy="228600"/>
          </a:xfrm>
        </p:spPr>
        <p:txBody>
          <a:bodyPr>
            <a:normAutofit fontScale="90000"/>
          </a:bodyPr>
          <a:lstStyle/>
          <a:p>
            <a:endParaRPr lang="ar-SA" dirty="0"/>
          </a:p>
        </p:txBody>
      </p:sp>
      <p:sp>
        <p:nvSpPr>
          <p:cNvPr id="3" name="عنصر نائب للمحتوى 2"/>
          <p:cNvSpPr>
            <a:spLocks noGrp="1"/>
          </p:cNvSpPr>
          <p:nvPr>
            <p:ph idx="1"/>
          </p:nvPr>
        </p:nvSpPr>
        <p:spPr/>
        <p:txBody>
          <a:bodyPr>
            <a:normAutofit fontScale="70000" lnSpcReduction="20000"/>
          </a:bodyPr>
          <a:lstStyle/>
          <a:p>
            <a:r>
              <a:rPr lang="ar-SA" b="1" dirty="0"/>
              <a:t>الكثافة الضوئية :</a:t>
            </a:r>
            <a:endParaRPr lang="ar-SA" dirty="0"/>
          </a:p>
          <a:p>
            <a:r>
              <a:rPr lang="ar-SA" b="1" dirty="0"/>
              <a:t> </a:t>
            </a:r>
            <a:r>
              <a:rPr lang="ar-SA" dirty="0"/>
              <a:t>عبارة عن كمية الضوء الكلية التي تصل للنبات وتختلف من منطقة الى اخرى باختلاف طول اليوم والموسم والبعد عن خط الاستواء وتزداد الكثافة الضوئية حتى فترة الظهر ثم تنخفض تدريجيا بعد ذلك ، كما تكون مرتفعة في الصيف ومتوسطة في الربيع والخريف ومنخفضة في الشتاء ، وتؤثر الكثافة الضوئية على نمو وإثمار المحاصيل البستنية فإذا كانت العوامل البيئية الاخرى ملائمة فان معدل التركيب الضوئي يزداد بزيادة الكثافة الضوئية لحد معين لكن زيادتها اكثر من اللازم يضر بالأنسجة النباتية حيث يؤدي الى هدم الكلوروفيل وبالتالي تقلل من كفاءة التركيب الضوئي .</a:t>
            </a:r>
          </a:p>
          <a:p>
            <a:r>
              <a:rPr lang="ar-SA" b="1" dirty="0"/>
              <a:t>نوع الضوء :</a:t>
            </a:r>
            <a:endParaRPr lang="ar-SA" dirty="0"/>
          </a:p>
          <a:p>
            <a:r>
              <a:rPr lang="ar-SA" b="1" dirty="0"/>
              <a:t> </a:t>
            </a:r>
            <a:r>
              <a:rPr lang="ar-SA" dirty="0"/>
              <a:t>يتكون الضوء من موجات مختلفة الطول وحدة قياسها (</a:t>
            </a:r>
            <a:r>
              <a:rPr lang="ar-SA" dirty="0" smtClean="0"/>
              <a:t>الملي </a:t>
            </a:r>
            <a:r>
              <a:rPr lang="ar-SA" dirty="0" err="1" smtClean="0"/>
              <a:t>مايكرون</a:t>
            </a:r>
            <a:r>
              <a:rPr lang="ar-SA" dirty="0"/>
              <a:t>) وهناك نوعان من الضوء اما مرئي (البنفسجي والأخضر والأزرق والأصفر والأحمر ) او غير مرئي ( الاشعة فوق البنفسجية و الاشعة تحت الحمراء ) . للضوء احيانا تأثيرات سلبية على النبات خاصة عندما يكون الاشعاع عالي يؤدي الى زيادة سرعة النتح في النبات وبالتالي نقصان الماء داخل الانسجة والخلايا مما يؤدي الى تأخر او توقف عمليتي تمدد وانقسام الخلايا داخل النبات .</a:t>
            </a:r>
          </a:p>
          <a:p>
            <a:endParaRPr lang="ar-SA" dirty="0"/>
          </a:p>
        </p:txBody>
      </p:sp>
    </p:spTree>
    <p:extLst>
      <p:ext uri="{BB962C8B-B14F-4D97-AF65-F5344CB8AC3E}">
        <p14:creationId xmlns:p14="http://schemas.microsoft.com/office/powerpoint/2010/main" val="2252236397"/>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95</Words>
  <Application>Microsoft Office PowerPoint</Application>
  <PresentationFormat>عرض على الشاشة (3:4)‏</PresentationFormat>
  <Paragraphs>52</Paragraphs>
  <Slides>12</Slides>
  <Notes>0</Notes>
  <HiddenSlides>0</HiddenSlides>
  <MMClips>0</MMClips>
  <ScaleCrop>false</ScaleCrop>
  <HeadingPairs>
    <vt:vector size="4" baseType="variant">
      <vt:variant>
        <vt:lpstr>نسق</vt:lpstr>
      </vt:variant>
      <vt:variant>
        <vt:i4>1</vt:i4>
      </vt:variant>
      <vt:variant>
        <vt:lpstr>عناوين الشرائح</vt:lpstr>
      </vt:variant>
      <vt:variant>
        <vt:i4>12</vt:i4>
      </vt:variant>
    </vt:vector>
  </HeadingPairs>
  <TitlesOfParts>
    <vt:vector size="13" baseType="lpstr">
      <vt:lpstr>نسق Office</vt:lpstr>
      <vt:lpstr>انتاج خضر/ثاني تربة المحاضرة الاولى  ا.د.ميسون موسى كاظم  قسم البستنة وهندسة الحداىق </vt:lpstr>
      <vt:lpstr>عرض تقديمي في PowerPoint</vt:lpstr>
      <vt:lpstr>عرض تقديمي في PowerPoint</vt:lpstr>
      <vt:lpstr>عرض تقديمي في PowerPoint</vt:lpstr>
      <vt:lpstr>عرض تقديمي في PowerPoint</vt:lpstr>
      <vt:lpstr>عرض تقديمي في PowerPoint</vt:lpstr>
      <vt:lpstr>جدول يوضح تقسيم المحاصيل البستنية تبعا لاحتياجاتها من درجات الحرارة</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SAMSUNG</dc:creator>
  <cp:lastModifiedBy>Maher</cp:lastModifiedBy>
  <cp:revision>11</cp:revision>
  <dcterms:created xsi:type="dcterms:W3CDTF">2021-10-17T20:29:24Z</dcterms:created>
  <dcterms:modified xsi:type="dcterms:W3CDTF">2022-05-06T13:30:15Z</dcterms:modified>
</cp:coreProperties>
</file>